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23D76D5-407E-491A-A689-370B0E66DBF6}"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305249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23D76D5-407E-491A-A689-370B0E66DBF6}"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404677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23D76D5-407E-491A-A689-370B0E66DBF6}"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119757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23D76D5-407E-491A-A689-370B0E66DBF6}"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212192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3D76D5-407E-491A-A689-370B0E66DBF6}"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3768193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23D76D5-407E-491A-A689-370B0E66DBF6}" type="datetimeFigureOut">
              <a:rPr lang="en-GB" smtClean="0"/>
              <a:t>04/01/2022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1303615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23D76D5-407E-491A-A689-370B0E66DBF6}" type="datetimeFigureOut">
              <a:rPr lang="en-GB" smtClean="0"/>
              <a:t>04/01/2022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258061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23D76D5-407E-491A-A689-370B0E66DBF6}" type="datetimeFigureOut">
              <a:rPr lang="en-GB" smtClean="0"/>
              <a:t>04/01/2022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72149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D76D5-407E-491A-A689-370B0E66DBF6}" type="datetimeFigureOut">
              <a:rPr lang="en-GB" smtClean="0"/>
              <a:t>04/01/2022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2618013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3D76D5-407E-491A-A689-370B0E66DBF6}" type="datetimeFigureOut">
              <a:rPr lang="en-GB" smtClean="0"/>
              <a:t>04/01/2022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172447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3D76D5-407E-491A-A689-370B0E66DBF6}" type="datetimeFigureOut">
              <a:rPr lang="en-GB" smtClean="0"/>
              <a:t>04/01/2022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B45644-5287-4870-8DE5-E2FC4EFE4D08}" type="slidenum">
              <a:rPr lang="en-GB" smtClean="0"/>
              <a:t>‹#›</a:t>
            </a:fld>
            <a:endParaRPr lang="en-GB"/>
          </a:p>
        </p:txBody>
      </p:sp>
    </p:spTree>
    <p:extLst>
      <p:ext uri="{BB962C8B-B14F-4D97-AF65-F5344CB8AC3E}">
        <p14:creationId xmlns:p14="http://schemas.microsoft.com/office/powerpoint/2010/main" val="255885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D76D5-407E-491A-A689-370B0E66DBF6}" type="datetimeFigureOut">
              <a:rPr lang="en-GB" smtClean="0"/>
              <a:t>04/01/2022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45644-5287-4870-8DE5-E2FC4EFE4D08}" type="slidenum">
              <a:rPr lang="en-GB" smtClean="0"/>
              <a:t>‹#›</a:t>
            </a:fld>
            <a:endParaRPr lang="en-GB"/>
          </a:p>
        </p:txBody>
      </p:sp>
    </p:spTree>
    <p:extLst>
      <p:ext uri="{BB962C8B-B14F-4D97-AF65-F5344CB8AC3E}">
        <p14:creationId xmlns:p14="http://schemas.microsoft.com/office/powerpoint/2010/main" val="1401185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890" y="573481"/>
            <a:ext cx="892899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500" kern="1200">
                <a:solidFill>
                  <a:srgbClr val="002060"/>
                </a:solidFill>
                <a:latin typeface="Tahoma" panose="020B0604030504040204" pitchFamily="34" charset="0"/>
                <a:ea typeface="Tahoma" panose="020B0604030504040204" pitchFamily="34" charset="0"/>
                <a:cs typeface="Tahoma" panose="020B0604030504040204" pitchFamily="34" charset="0"/>
              </a:defRPr>
            </a:lvl1pPr>
          </a:lstStyle>
          <a:p>
            <a:r>
              <a:rPr lang="en-GB" sz="8000" dirty="0">
                <a:latin typeface="+mn-lt"/>
              </a:rPr>
              <a:t>Art Textiles</a:t>
            </a:r>
            <a:r>
              <a:rPr lang="en-GB" sz="6600"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77802"/>
            <a:ext cx="4541300" cy="45413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881" y="1477802"/>
            <a:ext cx="4572001" cy="4572001"/>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7152" y1="65455" x2="74061" y2="38303"/>
                        <a14:foregroundMark x1="78667" y1="36606" x2="65636" y2="53636"/>
                        <a14:foregroundMark x1="85576" y1="51212" x2="72364" y2="69758"/>
                        <a14:foregroundMark x1="80485" y1="64364" x2="84788" y2="55758"/>
                        <a14:foregroundMark x1="83879" y1="42303" x2="54727" y2="43212"/>
                        <a14:foregroundMark x1="49212" y1="39515" x2="61939" y2="52727"/>
                        <a14:foregroundMark x1="56424" y1="66667" x2="56424" y2="45212"/>
                        <a14:foregroundMark x1="67636" y1="67758" x2="67030" y2="55333"/>
                        <a14:foregroundMark x1="48606" y1="67879" x2="53697" y2="57333"/>
                        <a14:foregroundMark x1="84606" y1="46727" x2="74061" y2="43212"/>
                        <a14:foregroundMark x1="58727" y1="67576" x2="61636" y2="57455"/>
                        <a14:foregroundMark x1="73455" y1="30364" x2="58303" y2="22970"/>
                        <a14:foregroundMark x1="50182" y1="23576" x2="34545" y2="31394"/>
                        <a14:foregroundMark x1="31152" y1="39515" x2="29758" y2="59030"/>
                        <a14:foregroundMark x1="25030" y1="51515" x2="29636" y2="43212"/>
                      </a14:backgroundRemoval>
                    </a14:imgEffect>
                  </a14:imgLayer>
                </a14:imgProps>
              </a:ext>
              <a:ext uri="{28A0092B-C50C-407E-A947-70E740481C1C}">
                <a14:useLocalDpi xmlns:a14="http://schemas.microsoft.com/office/drawing/2010/main" val="0"/>
              </a:ext>
            </a:extLst>
          </a:blip>
          <a:stretch>
            <a:fillRect/>
          </a:stretch>
        </p:blipFill>
        <p:spPr>
          <a:xfrm>
            <a:off x="10561174" y="4534318"/>
            <a:ext cx="1484784" cy="1484784"/>
          </a:xfrm>
          <a:prstGeom prst="rect">
            <a:avLst/>
          </a:prstGeom>
        </p:spPr>
      </p:pic>
    </p:spTree>
    <p:extLst>
      <p:ext uri="{BB962C8B-B14F-4D97-AF65-F5344CB8AC3E}">
        <p14:creationId xmlns:p14="http://schemas.microsoft.com/office/powerpoint/2010/main" val="46900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p:cNvSpPr>
          <p:nvPr/>
        </p:nvSpPr>
        <p:spPr>
          <a:xfrm>
            <a:off x="855502" y="1221995"/>
            <a:ext cx="5794297" cy="4752527"/>
          </a:xfrm>
          <a:prstGeom prst="roundRect">
            <a:avLst>
              <a:gd name="adj" fmla="val 5893"/>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itle 1"/>
          <p:cNvSpPr txBox="1">
            <a:spLocks/>
          </p:cNvSpPr>
          <p:nvPr/>
        </p:nvSpPr>
        <p:spPr>
          <a:xfrm>
            <a:off x="1631504" y="188640"/>
            <a:ext cx="8928992"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dirty="0" smtClean="0">
                <a:latin typeface="+mn-lt"/>
              </a:rPr>
              <a:t>Our Inspiring Curriculum</a:t>
            </a:r>
            <a:endParaRPr lang="en-GB" sz="4800" dirty="0">
              <a:latin typeface="+mn-lt"/>
            </a:endParaRPr>
          </a:p>
        </p:txBody>
      </p:sp>
      <p:sp>
        <p:nvSpPr>
          <p:cNvPr id="6" name="Text Box 2"/>
          <p:cNvSpPr txBox="1">
            <a:spLocks noChangeArrowheads="1"/>
          </p:cNvSpPr>
          <p:nvPr/>
        </p:nvSpPr>
        <p:spPr bwMode="auto">
          <a:xfrm>
            <a:off x="1047589" y="1461126"/>
            <a:ext cx="5410121" cy="2448778"/>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b="1" dirty="0">
                <a:latin typeface="Century Gothic" panose="020B0502020202020204" pitchFamily="34" charset="0"/>
                <a:ea typeface="Times New Roman" panose="02020603050405020304" pitchFamily="18" charset="0"/>
                <a:cs typeface="Times New Roman" panose="02020603050405020304" pitchFamily="18" charset="0"/>
              </a:rPr>
              <a:t>KS4 Art Textiles GCSE</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pPr>
            <a:r>
              <a:rPr lang="en-GB" sz="1050" dirty="0">
                <a:latin typeface="Century Gothic" charset="0"/>
                <a:ea typeface="Century Gothic" charset="0"/>
                <a:cs typeface="Century Gothic" charset="0"/>
              </a:rPr>
              <a:t>’The AQA GCSE Art Textiles is a vibrant and dynamic, course that gives students the freedom to explore the subject in ways that inspire and bring out the best in all students, whilst equipping them with the skills to continue the subject with confidence at AS, A-level and beyond. There is a full range of options open to students, which allow for the study of Art Textiles in both breadth and depth. Portfolio projects, assignments or briefs can be open-ended or more narrowly focused. There is no restriction on the choice of media, scale or format that students use to reflect and evidence their submissions.’</a:t>
            </a:r>
          </a:p>
          <a:p>
            <a:pPr algn="ctr">
              <a:lnSpc>
                <a:spcPct val="115000"/>
              </a:lnSpc>
              <a:spcAft>
                <a:spcPts val="1000"/>
              </a:spcAft>
            </a:pPr>
            <a:r>
              <a:rPr lang="en-GB" sz="1050" dirty="0">
                <a:latin typeface="Century Gothic" charset="0"/>
                <a:ea typeface="Century Gothic" charset="0"/>
                <a:cs typeface="Century Gothic" charset="0"/>
              </a:rPr>
              <a:t>This specification encourages students to: </a:t>
            </a:r>
          </a:p>
          <a:p>
            <a:pPr marL="171450" indent="-171450">
              <a:buFont typeface="Arial" charset="0"/>
              <a:buChar char="•"/>
            </a:pPr>
            <a:r>
              <a:rPr lang="en-GB" sz="1050" dirty="0">
                <a:latin typeface="Century Gothic" charset="0"/>
                <a:ea typeface="Century Gothic" charset="0"/>
                <a:cs typeface="Century Gothic" charset="0"/>
              </a:rPr>
              <a:t>actively engage in the creative process of art, craft and design in order to develop as effective and independent learners, and as critical and reflective thinkers with enquiring minds </a:t>
            </a:r>
          </a:p>
          <a:p>
            <a:pPr marL="171450" indent="-171450">
              <a:buFont typeface="Arial" charset="0"/>
              <a:buChar char="•"/>
            </a:pPr>
            <a:r>
              <a:rPr lang="en-GB" sz="1050" dirty="0">
                <a:latin typeface="Century Gothic" charset="0"/>
                <a:ea typeface="Century Gothic" charset="0"/>
                <a:cs typeface="Century Gothic" charset="0"/>
              </a:rPr>
              <a:t>develop creative, imaginative and intuitive capabilities when exploring and making images, artefacts and products </a:t>
            </a:r>
          </a:p>
          <a:p>
            <a:pPr marL="171450" indent="-171450">
              <a:buFont typeface="Arial" charset="0"/>
              <a:buChar char="•"/>
            </a:pPr>
            <a:r>
              <a:rPr lang="en-GB" sz="1050" dirty="0">
                <a:latin typeface="Century Gothic" charset="0"/>
                <a:ea typeface="Century Gothic" charset="0"/>
                <a:cs typeface="Century Gothic" charset="0"/>
              </a:rPr>
              <a:t>become confident in taking risks and learn from experience when exploring and experimenting with ideas, processes, media, materials and techniques </a:t>
            </a:r>
          </a:p>
          <a:p>
            <a:pPr marL="171450" indent="-171450">
              <a:buFont typeface="Arial" charset="0"/>
              <a:buChar char="•"/>
            </a:pPr>
            <a:r>
              <a:rPr lang="en-GB" sz="1050" dirty="0">
                <a:latin typeface="Century Gothic" charset="0"/>
                <a:ea typeface="Century Gothic" charset="0"/>
                <a:cs typeface="Century Gothic" charset="0"/>
              </a:rPr>
              <a:t>develop critical understanding through investigative, analytical, experimental, practical, technical and expressive skills </a:t>
            </a:r>
          </a:p>
          <a:p>
            <a:pPr marL="171450" indent="-171450">
              <a:buFont typeface="Arial" charset="0"/>
              <a:buChar char="•"/>
            </a:pPr>
            <a:r>
              <a:rPr lang="en-GB" sz="1050" dirty="0">
                <a:latin typeface="Century Gothic" charset="0"/>
                <a:ea typeface="Century Gothic" charset="0"/>
                <a:cs typeface="Century Gothic" charset="0"/>
              </a:rPr>
              <a:t>develop and refine ideas and proposals, personal outcomes or solutions with increasing independence </a:t>
            </a:r>
          </a:p>
          <a:p>
            <a:pPr algn="ctr"/>
            <a:endParaRPr lang="en-GB" sz="1200" dirty="0"/>
          </a:p>
          <a:p>
            <a:r>
              <a:rPr lang="en-GB" sz="1100" dirty="0">
                <a:latin typeface="Century Gothic" panose="020B050202020202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Audio Recording 5 Feb 2021 at 12:32:25" descr="Audio Recording 5 Feb 2021 at 12:32:25">
            <a:hlinkClick r:id="" action="ppaction://media"/>
            <a:extLst>
              <a:ext uri="{FF2B5EF4-FFF2-40B4-BE49-F238E27FC236}">
                <a16:creationId xmlns:a16="http://schemas.microsoft.com/office/drawing/2014/main" id="{DC7927AB-8A2D-1648-A3D6-38FDAF662C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0496" y="898365"/>
            <a:ext cx="1172840" cy="1172840"/>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7152" y1="65455" x2="74061" y2="38303"/>
                        <a14:foregroundMark x1="78667" y1="36606" x2="65636" y2="53636"/>
                        <a14:foregroundMark x1="85576" y1="51212" x2="72364" y2="69758"/>
                        <a14:foregroundMark x1="80485" y1="64364" x2="84788" y2="55758"/>
                        <a14:foregroundMark x1="83879" y1="42303" x2="54727" y2="43212"/>
                        <a14:foregroundMark x1="49212" y1="39515" x2="61939" y2="52727"/>
                        <a14:foregroundMark x1="56424" y1="66667" x2="56424" y2="45212"/>
                        <a14:foregroundMark x1="67636" y1="67758" x2="67030" y2="55333"/>
                        <a14:foregroundMark x1="48606" y1="67879" x2="53697" y2="57333"/>
                        <a14:foregroundMark x1="84606" y1="46727" x2="74061" y2="43212"/>
                        <a14:foregroundMark x1="58727" y1="67576" x2="61636" y2="57455"/>
                        <a14:foregroundMark x1="73455" y1="30364" x2="58303" y2="22970"/>
                        <a14:foregroundMark x1="50182" y1="23576" x2="34545" y2="31394"/>
                        <a14:foregroundMark x1="31152" y1="39515" x2="29758" y2="59030"/>
                        <a14:foregroundMark x1="25030" y1="51515" x2="29636" y2="43212"/>
                      </a14:backgroundRemoval>
                    </a14:imgEffect>
                  </a14:imgLayer>
                </a14:imgProps>
              </a:ext>
              <a:ext uri="{28A0092B-C50C-407E-A947-70E740481C1C}">
                <a14:useLocalDpi xmlns:a14="http://schemas.microsoft.com/office/drawing/2010/main" val="0"/>
              </a:ext>
            </a:extLst>
          </a:blip>
          <a:stretch>
            <a:fillRect/>
          </a:stretch>
        </p:blipFill>
        <p:spPr>
          <a:xfrm>
            <a:off x="10561174" y="4534318"/>
            <a:ext cx="1484784" cy="1484784"/>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6554" y="836712"/>
            <a:ext cx="3707119" cy="5248405"/>
          </a:xfrm>
          <a:prstGeom prst="rect">
            <a:avLst/>
          </a:prstGeom>
        </p:spPr>
      </p:pic>
    </p:spTree>
    <p:extLst>
      <p:ext uri="{BB962C8B-B14F-4D97-AF65-F5344CB8AC3E}">
        <p14:creationId xmlns:p14="http://schemas.microsoft.com/office/powerpoint/2010/main" val="36383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p:cNvSpPr>
          <p:nvPr/>
        </p:nvSpPr>
        <p:spPr>
          <a:xfrm>
            <a:off x="1775520" y="1412776"/>
            <a:ext cx="5688632" cy="4680520"/>
          </a:xfrm>
          <a:prstGeom prst="roundRect">
            <a:avLst>
              <a:gd name="adj" fmla="val 5893"/>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itle 1"/>
          <p:cNvSpPr txBox="1">
            <a:spLocks/>
          </p:cNvSpPr>
          <p:nvPr/>
        </p:nvSpPr>
        <p:spPr>
          <a:xfrm>
            <a:off x="1631504" y="188640"/>
            <a:ext cx="8928992"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dirty="0" smtClean="0">
                <a:latin typeface="+mn-lt"/>
              </a:rPr>
              <a:t>Our Inspiring Curriculum</a:t>
            </a:r>
            <a:endParaRPr lang="en-GB" sz="4800" dirty="0">
              <a:latin typeface="+mn-lt"/>
            </a:endParaRPr>
          </a:p>
        </p:txBody>
      </p:sp>
      <p:sp>
        <p:nvSpPr>
          <p:cNvPr id="6" name="TextBox 5"/>
          <p:cNvSpPr txBox="1"/>
          <p:nvPr/>
        </p:nvSpPr>
        <p:spPr>
          <a:xfrm>
            <a:off x="1991544" y="1556792"/>
            <a:ext cx="5004556" cy="5016758"/>
          </a:xfrm>
          <a:prstGeom prst="rect">
            <a:avLst/>
          </a:prstGeom>
          <a:noFill/>
        </p:spPr>
        <p:txBody>
          <a:bodyPr wrap="square" rtlCol="0">
            <a:spAutoFit/>
          </a:bodyPr>
          <a:lstStyle/>
          <a:p>
            <a:r>
              <a:rPr lang="en-GB" sz="1100" dirty="0">
                <a:latin typeface="Century Gothic" panose="020B0502020202020204" pitchFamily="34" charset="0"/>
              </a:rPr>
              <a:t>Students will be assessed through a personal learning checklist for each unit of work, grading their progress based on a RAG rating and a teacher digital tracker. A formal assessment of each unit will take place using the 4 GCSE assessment objectives.</a:t>
            </a:r>
          </a:p>
          <a:p>
            <a:r>
              <a:rPr lang="en-GB" sz="1200" b="1" dirty="0">
                <a:latin typeface="Century Gothic" charset="0"/>
                <a:ea typeface="Century Gothic" charset="0"/>
                <a:cs typeface="Century Gothic" charset="0"/>
              </a:rPr>
              <a:t>Component 1: Portfolio</a:t>
            </a:r>
            <a:br>
              <a:rPr lang="en-GB" sz="1200" b="1" dirty="0">
                <a:latin typeface="Century Gothic" charset="0"/>
                <a:ea typeface="Century Gothic" charset="0"/>
                <a:cs typeface="Century Gothic" charset="0"/>
              </a:rPr>
            </a:br>
            <a:r>
              <a:rPr lang="en-GB" sz="1200" b="1" dirty="0">
                <a:latin typeface="Century Gothic" charset="0"/>
                <a:ea typeface="Century Gothic" charset="0"/>
                <a:cs typeface="Century Gothic" charset="0"/>
              </a:rPr>
              <a:t>60% of qualification: 120 marks</a:t>
            </a:r>
          </a:p>
          <a:p>
            <a:r>
              <a:rPr lang="en-GB" sz="1200" dirty="0">
                <a:latin typeface="Century Gothic" charset="0"/>
                <a:ea typeface="Century Gothic" charset="0"/>
                <a:cs typeface="Century Gothic" charset="0"/>
              </a:rPr>
              <a:t>This component comprises a major practical portfolio based on 2 internally set themes. This component will be internally set, internally assessed and externally moderated. Work will be selected, evaluated and presented for assessment by the student. Evidence is required of how the student has met each of the assessment objectives. </a:t>
            </a:r>
          </a:p>
          <a:p>
            <a:r>
              <a:rPr lang="en-GB" sz="1200" b="1" dirty="0">
                <a:latin typeface="Century Gothic" charset="0"/>
                <a:ea typeface="Century Gothic" charset="0"/>
                <a:cs typeface="Century Gothic" charset="0"/>
              </a:rPr>
              <a:t>Component 2: Externally Set Assignment 40% of qualification: 80 marks </a:t>
            </a:r>
            <a:endParaRPr lang="en-GB" sz="1200" dirty="0">
              <a:latin typeface="Century Gothic" charset="0"/>
              <a:ea typeface="Century Gothic" charset="0"/>
              <a:cs typeface="Century Gothic" charset="0"/>
            </a:endParaRPr>
          </a:p>
          <a:p>
            <a:r>
              <a:rPr lang="en-GB" sz="1200" b="1" i="1" dirty="0">
                <a:latin typeface="Century Gothic" charset="0"/>
                <a:ea typeface="Century Gothic" charset="0"/>
                <a:cs typeface="Century Gothic" charset="0"/>
              </a:rPr>
              <a:t>Part 1: Preparatory study period </a:t>
            </a:r>
            <a:endParaRPr lang="en-GB" sz="1200" dirty="0">
              <a:latin typeface="Century Gothic" charset="0"/>
              <a:ea typeface="Century Gothic" charset="0"/>
              <a:cs typeface="Century Gothic" charset="0"/>
            </a:endParaRPr>
          </a:p>
          <a:p>
            <a:r>
              <a:rPr lang="en-GB" sz="1200" dirty="0">
                <a:latin typeface="Century Gothic" charset="0"/>
                <a:ea typeface="Century Gothic" charset="0"/>
                <a:cs typeface="Century Gothic" charset="0"/>
              </a:rPr>
              <a:t>Externally Set Assignment materials by the exam board. </a:t>
            </a:r>
            <a:r>
              <a:rPr lang="en-GB" sz="1200" b="1" dirty="0">
                <a:latin typeface="Century Gothic" charset="0"/>
                <a:ea typeface="Century Gothic" charset="0"/>
                <a:cs typeface="Century Gothic" charset="0"/>
              </a:rPr>
              <a:t>One </a:t>
            </a:r>
            <a:r>
              <a:rPr lang="en-GB" sz="1200" dirty="0">
                <a:latin typeface="Century Gothic" charset="0"/>
                <a:ea typeface="Century Gothic" charset="0"/>
                <a:cs typeface="Century Gothic" charset="0"/>
              </a:rPr>
              <a:t>of the assignments is to be selected by the student and are developed during the preparatory study period which inform the resolution of the student’s ideas in the 10 hour exam.</a:t>
            </a:r>
          </a:p>
          <a:p>
            <a:r>
              <a:rPr lang="en-GB" sz="1200" b="1" i="1" dirty="0">
                <a:latin typeface="Century Gothic" charset="0"/>
                <a:ea typeface="Century Gothic" charset="0"/>
                <a:cs typeface="Century Gothic" charset="0"/>
              </a:rPr>
              <a:t>Part 2: 10 hour period of sustained focus work </a:t>
            </a:r>
            <a:endParaRPr lang="en-GB" sz="1200" dirty="0">
              <a:latin typeface="Century Gothic" charset="0"/>
              <a:ea typeface="Century Gothic" charset="0"/>
              <a:cs typeface="Century Gothic" charset="0"/>
            </a:endParaRPr>
          </a:p>
          <a:p>
            <a:r>
              <a:rPr lang="en-GB" sz="1200" dirty="0">
                <a:latin typeface="Century Gothic" charset="0"/>
                <a:ea typeface="Century Gothic" charset="0"/>
                <a:cs typeface="Century Gothic" charset="0"/>
              </a:rPr>
              <a:t>The resolution of the student’s ideas from the preparatory work must be completed during the designated 10 hours of sustained focus work under supervised conditions. </a:t>
            </a:r>
          </a:p>
          <a:p>
            <a:endParaRPr lang="en-GB" sz="1200" dirty="0"/>
          </a:p>
          <a:p>
            <a:endParaRPr lang="en-GB" sz="1200" dirty="0"/>
          </a:p>
          <a:p>
            <a:r>
              <a:rPr lang="en-GB" sz="1200" b="1" dirty="0"/>
              <a:t> </a:t>
            </a:r>
            <a:endParaRPr lang="en-GB" sz="1200" dirty="0"/>
          </a:p>
          <a:p>
            <a:endParaRPr lang="en-GB" sz="1200" dirty="0">
              <a:latin typeface="Century Gothic" panose="020B0502020202020204" pitchFamily="34" charset="0"/>
            </a:endParaRPr>
          </a:p>
        </p:txBody>
      </p:sp>
      <p:pic>
        <p:nvPicPr>
          <p:cNvPr id="7" name="Picture 6"/>
          <p:cNvPicPr>
            <a:picLocks noChangeAspect="1"/>
          </p:cNvPicPr>
          <p:nvPr/>
        </p:nvPicPr>
        <p:blipFill>
          <a:blip r:embed="rId4"/>
          <a:stretch>
            <a:fillRect/>
          </a:stretch>
        </p:blipFill>
        <p:spPr>
          <a:xfrm>
            <a:off x="7837782" y="1001440"/>
            <a:ext cx="3505344" cy="262900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782" y="3694511"/>
            <a:ext cx="3505344" cy="2232248"/>
          </a:xfrm>
          <a:prstGeom prst="rect">
            <a:avLst/>
          </a:prstGeom>
        </p:spPr>
      </p:pic>
      <p:pic>
        <p:nvPicPr>
          <p:cNvPr id="9" name="Audio Recording 5 Feb 2021 at 12:34:48" descr="Audio Recording 5 Feb 2021 at 12:34:48">
            <a:hlinkClick r:id="" action="ppaction://media"/>
            <a:extLst>
              <a:ext uri="{FF2B5EF4-FFF2-40B4-BE49-F238E27FC236}">
                <a16:creationId xmlns:a16="http://schemas.microsoft.com/office/drawing/2014/main" id="{5BFA5AFA-C392-974C-BBE6-C05B12CA74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304" y="1641850"/>
            <a:ext cx="1348188" cy="134818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77152" y1="65455" x2="74061" y2="38303"/>
                        <a14:foregroundMark x1="78667" y1="36606" x2="65636" y2="53636"/>
                        <a14:foregroundMark x1="85576" y1="51212" x2="72364" y2="69758"/>
                        <a14:foregroundMark x1="80485" y1="64364" x2="84788" y2="55758"/>
                        <a14:foregroundMark x1="83879" y1="42303" x2="54727" y2="43212"/>
                        <a14:foregroundMark x1="49212" y1="39515" x2="61939" y2="52727"/>
                        <a14:foregroundMark x1="56424" y1="66667" x2="56424" y2="45212"/>
                        <a14:foregroundMark x1="67636" y1="67758" x2="67030" y2="55333"/>
                        <a14:foregroundMark x1="48606" y1="67879" x2="53697" y2="57333"/>
                        <a14:foregroundMark x1="84606" y1="46727" x2="74061" y2="43212"/>
                        <a14:foregroundMark x1="58727" y1="67576" x2="61636" y2="57455"/>
                        <a14:foregroundMark x1="73455" y1="30364" x2="58303" y2="22970"/>
                        <a14:foregroundMark x1="50182" y1="23576" x2="34545" y2="31394"/>
                        <a14:foregroundMark x1="31152" y1="39515" x2="29758" y2="59030"/>
                        <a14:foregroundMark x1="25030" y1="51515" x2="29636" y2="43212"/>
                      </a14:backgroundRemoval>
                    </a14:imgEffect>
                  </a14:imgLayer>
                </a14:imgProps>
              </a:ext>
              <a:ext uri="{28A0092B-C50C-407E-A947-70E740481C1C}">
                <a14:useLocalDpi xmlns:a14="http://schemas.microsoft.com/office/drawing/2010/main" val="0"/>
              </a:ext>
            </a:extLst>
          </a:blip>
          <a:stretch>
            <a:fillRect/>
          </a:stretch>
        </p:blipFill>
        <p:spPr>
          <a:xfrm>
            <a:off x="164722" y="4608512"/>
            <a:ext cx="1484784" cy="1484784"/>
          </a:xfrm>
          <a:prstGeom prst="rect">
            <a:avLst/>
          </a:prstGeom>
        </p:spPr>
      </p:pic>
    </p:spTree>
    <p:extLst>
      <p:ext uri="{BB962C8B-B14F-4D97-AF65-F5344CB8AC3E}">
        <p14:creationId xmlns:p14="http://schemas.microsoft.com/office/powerpoint/2010/main" val="153324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47528" y="260648"/>
            <a:ext cx="8928992" cy="648072"/>
          </a:xfrm>
        </p:spPr>
        <p:txBody>
          <a:bodyPr>
            <a:normAutofit fontScale="90000"/>
          </a:bodyPr>
          <a:lstStyle/>
          <a:p>
            <a:pPr algn="ctr"/>
            <a:r>
              <a:rPr lang="en-GB" sz="5300" dirty="0">
                <a:latin typeface="+mn-lt"/>
              </a:rPr>
              <a:t>Challenge</a:t>
            </a:r>
            <a:r>
              <a:rPr lang="en-GB" dirty="0"/>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19" y="908721"/>
            <a:ext cx="2230567" cy="2230567"/>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13" b="94063" l="1771" r="100000">
                        <a14:foregroundMark x1="28021" y1="91328" x2="11563" y2="91016"/>
                        <a14:foregroundMark x1="16146" y1="50938" x2="25729" y2="9453"/>
                        <a14:foregroundMark x1="64479" y1="49219" x2="61771" y2="9453"/>
                        <a14:foregroundMark x1="11563" y1="34141" x2="22083" y2="9141"/>
                        <a14:foregroundMark x1="62708" y1="5000" x2="25208" y2="11563"/>
                        <a14:foregroundMark x1="57188" y1="3672" x2="78229" y2="15625"/>
                        <a14:foregroundMark x1="70938" y1="6406" x2="76875" y2="16719"/>
                        <a14:foregroundMark x1="76354" y1="11172" x2="72292" y2="2266"/>
                        <a14:foregroundMark x1="32083" y1="5000" x2="16563" y2="10859"/>
                        <a14:foregroundMark x1="89063" y1="8203" x2="86250" y2="313"/>
                        <a14:foregroundMark x1="80833" y1="3359" x2="78542" y2="625"/>
                        <a14:backgroundMark x1="45833" y1="4688" x2="45833" y2="4688"/>
                        <a14:backgroundMark x1="95938" y1="8828" x2="91771" y2="313"/>
                        <a14:backgroundMark x1="84896" y1="9219" x2="84479" y2="2031"/>
                        <a14:backgroundMark x1="88125" y1="4063" x2="88125" y2="4063"/>
                        <a14:backgroundMark x1="79896" y1="1016" x2="79896" y2="1016"/>
                        <a14:backgroundMark x1="87708" y1="13281" x2="77604" y2="3047"/>
                        <a14:backgroundMark x1="76667" y1="1641" x2="76250" y2="313"/>
                      </a14:backgroundRemoval>
                    </a14:imgEffect>
                  </a14:imgLayer>
                </a14:imgProps>
              </a:ext>
              <a:ext uri="{28A0092B-C50C-407E-A947-70E740481C1C}">
                <a14:useLocalDpi xmlns:a14="http://schemas.microsoft.com/office/drawing/2010/main" val="0"/>
              </a:ext>
            </a:extLst>
          </a:blip>
          <a:srcRect t="4693" r="1542" b="10259"/>
          <a:stretch/>
        </p:blipFill>
        <p:spPr>
          <a:xfrm>
            <a:off x="8236056" y="3068960"/>
            <a:ext cx="2453786" cy="282613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5765" y="1338870"/>
            <a:ext cx="3435846" cy="4581128"/>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7475" t="4850" r="9051" b="2751"/>
          <a:stretch/>
        </p:blipFill>
        <p:spPr>
          <a:xfrm rot="16200000">
            <a:off x="4963795" y="2728347"/>
            <a:ext cx="3533659" cy="2933604"/>
          </a:xfrm>
          <a:prstGeom prst="rect">
            <a:avLst/>
          </a:prstGeom>
        </p:spPr>
      </p:pic>
      <p:pic>
        <p:nvPicPr>
          <p:cNvPr id="9" name="Audio Recording 5 Feb 2021 at 12:36:03" descr="Audio Recording 5 Feb 2021 at 12:36:03">
            <a:hlinkClick r:id="" action="ppaction://media"/>
            <a:extLst>
              <a:ext uri="{FF2B5EF4-FFF2-40B4-BE49-F238E27FC236}">
                <a16:creationId xmlns:a16="http://schemas.microsoft.com/office/drawing/2014/main" id="{D6FBB3BE-72DB-294B-8635-E8423D4153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69004" y="-74203"/>
            <a:ext cx="1636390" cy="1636390"/>
          </a:xfrm>
          <a:prstGeom prst="rect">
            <a:avLst/>
          </a:prstGeom>
        </p:spPr>
      </p:pic>
      <p:pic>
        <p:nvPicPr>
          <p:cNvPr id="10" name="Picture 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77152" y1="65455" x2="74061" y2="38303"/>
                        <a14:foregroundMark x1="78667" y1="36606" x2="65636" y2="53636"/>
                        <a14:foregroundMark x1="85576" y1="51212" x2="72364" y2="69758"/>
                        <a14:foregroundMark x1="80485" y1="64364" x2="84788" y2="55758"/>
                        <a14:foregroundMark x1="83879" y1="42303" x2="54727" y2="43212"/>
                        <a14:foregroundMark x1="49212" y1="39515" x2="61939" y2="52727"/>
                        <a14:foregroundMark x1="56424" y1="66667" x2="56424" y2="45212"/>
                        <a14:foregroundMark x1="67636" y1="67758" x2="67030" y2="55333"/>
                        <a14:foregroundMark x1="48606" y1="67879" x2="53697" y2="57333"/>
                        <a14:foregroundMark x1="84606" y1="46727" x2="74061" y2="43212"/>
                        <a14:foregroundMark x1="58727" y1="67576" x2="61636" y2="57455"/>
                        <a14:foregroundMark x1="73455" y1="30364" x2="58303" y2="22970"/>
                        <a14:foregroundMark x1="50182" y1="23576" x2="34545" y2="31394"/>
                        <a14:foregroundMark x1="31152" y1="39515" x2="29758" y2="59030"/>
                        <a14:foregroundMark x1="25030" y1="51515" x2="29636" y2="43212"/>
                      </a14:backgroundRemoval>
                    </a14:imgEffect>
                  </a14:imgLayer>
                </a14:imgProps>
              </a:ext>
              <a:ext uri="{28A0092B-C50C-407E-A947-70E740481C1C}">
                <a14:useLocalDpi xmlns:a14="http://schemas.microsoft.com/office/drawing/2010/main" val="0"/>
              </a:ext>
            </a:extLst>
          </a:blip>
          <a:stretch>
            <a:fillRect/>
          </a:stretch>
        </p:blipFill>
        <p:spPr>
          <a:xfrm>
            <a:off x="39876" y="4435214"/>
            <a:ext cx="1484784" cy="1484784"/>
          </a:xfrm>
          <a:prstGeom prst="rect">
            <a:avLst/>
          </a:prstGeom>
        </p:spPr>
      </p:pic>
    </p:spTree>
    <p:extLst>
      <p:ext uri="{BB962C8B-B14F-4D97-AF65-F5344CB8AC3E}">
        <p14:creationId xmlns:p14="http://schemas.microsoft.com/office/powerpoint/2010/main" val="151164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1504" y="188640"/>
            <a:ext cx="8928992" cy="648072"/>
          </a:xfrm>
        </p:spPr>
        <p:txBody>
          <a:bodyPr>
            <a:noAutofit/>
          </a:bodyPr>
          <a:lstStyle/>
          <a:p>
            <a:pPr algn="ctr"/>
            <a:r>
              <a:rPr lang="en-GB" sz="4800" dirty="0">
                <a:latin typeface="+mn-lt"/>
              </a:rPr>
              <a:t>What our students think…</a:t>
            </a:r>
          </a:p>
        </p:txBody>
      </p:sp>
      <p:sp>
        <p:nvSpPr>
          <p:cNvPr id="5" name="TextBox 4"/>
          <p:cNvSpPr txBox="1"/>
          <p:nvPr/>
        </p:nvSpPr>
        <p:spPr>
          <a:xfrm>
            <a:off x="2135560" y="1412776"/>
            <a:ext cx="8177014" cy="4801314"/>
          </a:xfrm>
          <a:prstGeom prst="rect">
            <a:avLst/>
          </a:prstGeom>
          <a:noFill/>
        </p:spPr>
        <p:txBody>
          <a:bodyPr wrap="square" rtlCol="0">
            <a:spAutoFit/>
          </a:bodyPr>
          <a:lstStyle/>
          <a:p>
            <a:pPr algn="ctr"/>
            <a:r>
              <a:rPr lang="en-US" dirty="0"/>
              <a:t>“Its very fun and relaxing, helps you learn lots of new skills”</a:t>
            </a:r>
          </a:p>
          <a:p>
            <a:pPr algn="ctr"/>
            <a:endParaRPr lang="en-US" dirty="0"/>
          </a:p>
          <a:p>
            <a:pPr algn="ctr"/>
            <a:r>
              <a:rPr lang="en-US" dirty="0"/>
              <a:t>“Take Art Textiles because it increases academic diversity and provides a creative outlet and a way to present your own ideas”</a:t>
            </a:r>
          </a:p>
          <a:p>
            <a:pPr algn="ctr"/>
            <a:endParaRPr lang="en-US" dirty="0"/>
          </a:p>
          <a:p>
            <a:pPr algn="ctr"/>
            <a:r>
              <a:rPr lang="en-US" dirty="0"/>
              <a:t>“I like Textiles because I can express myself through my work”</a:t>
            </a:r>
          </a:p>
          <a:p>
            <a:pPr algn="ctr"/>
            <a:endParaRPr lang="en-US" dirty="0"/>
          </a:p>
          <a:p>
            <a:pPr algn="ctr"/>
            <a:r>
              <a:rPr lang="en-US" dirty="0"/>
              <a:t>“It’s a very soothing subject, as it allows you to express and experiment with your own ideas”</a:t>
            </a:r>
          </a:p>
          <a:p>
            <a:pPr algn="ctr"/>
            <a:endParaRPr lang="en-US" dirty="0"/>
          </a:p>
          <a:p>
            <a:pPr algn="ctr"/>
            <a:r>
              <a:rPr lang="en-US" dirty="0"/>
              <a:t>“You should take Art Textiles because you learn so much about different medias and artists. Also its benefitted me because its more expressive and individual”</a:t>
            </a:r>
          </a:p>
          <a:p>
            <a:pPr algn="ctr"/>
            <a:endParaRPr lang="en-US" dirty="0"/>
          </a:p>
          <a:p>
            <a:pPr algn="ctr"/>
            <a:r>
              <a:rPr lang="en-US" dirty="0"/>
              <a:t>“More practical then academic and you get more creative control over your work”</a:t>
            </a:r>
          </a:p>
          <a:p>
            <a:pPr algn="ctr"/>
            <a:endParaRPr lang="en-US" dirty="0"/>
          </a:p>
          <a:p>
            <a:pPr algn="ctr"/>
            <a:r>
              <a:rPr lang="en-US" dirty="0"/>
              <a:t>“It allows you to have more open option choices for A-Level”</a:t>
            </a:r>
          </a:p>
          <a:p>
            <a:endParaRPr lang="en-US" dirty="0"/>
          </a:p>
        </p:txBody>
      </p:sp>
      <p:pic>
        <p:nvPicPr>
          <p:cNvPr id="6" name="Lauren wright ">
            <a:hlinkClick r:id="" action="ppaction://media"/>
            <a:extLst>
              <a:ext uri="{FF2B5EF4-FFF2-40B4-BE49-F238E27FC236}">
                <a16:creationId xmlns:a16="http://schemas.microsoft.com/office/drawing/2014/main" id="{83E04773-3813-4349-98B1-CB58BA2A71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2574" y="1282610"/>
            <a:ext cx="1428082" cy="148824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7152" y1="65455" x2="74061" y2="38303"/>
                        <a14:foregroundMark x1="78667" y1="36606" x2="65636" y2="53636"/>
                        <a14:foregroundMark x1="85576" y1="51212" x2="72364" y2="69758"/>
                        <a14:foregroundMark x1="80485" y1="64364" x2="84788" y2="55758"/>
                        <a14:foregroundMark x1="83879" y1="42303" x2="54727" y2="43212"/>
                        <a14:foregroundMark x1="49212" y1="39515" x2="61939" y2="52727"/>
                        <a14:foregroundMark x1="56424" y1="66667" x2="56424" y2="45212"/>
                        <a14:foregroundMark x1="67636" y1="67758" x2="67030" y2="55333"/>
                        <a14:foregroundMark x1="48606" y1="67879" x2="53697" y2="57333"/>
                        <a14:foregroundMark x1="84606" y1="46727" x2="74061" y2="43212"/>
                        <a14:foregroundMark x1="58727" y1="67576" x2="61636" y2="57455"/>
                        <a14:foregroundMark x1="73455" y1="30364" x2="58303" y2="22970"/>
                        <a14:foregroundMark x1="50182" y1="23576" x2="34545" y2="31394"/>
                        <a14:foregroundMark x1="31152" y1="39515" x2="29758" y2="59030"/>
                        <a14:foregroundMark x1="25030" y1="51515" x2="29636" y2="43212"/>
                      </a14:backgroundRemoval>
                    </a14:imgEffect>
                  </a14:imgLayer>
                </a14:imgProps>
              </a:ext>
              <a:ext uri="{28A0092B-C50C-407E-A947-70E740481C1C}">
                <a14:useLocalDpi xmlns:a14="http://schemas.microsoft.com/office/drawing/2010/main" val="0"/>
              </a:ext>
            </a:extLst>
          </a:blip>
          <a:stretch>
            <a:fillRect/>
          </a:stretch>
        </p:blipFill>
        <p:spPr>
          <a:xfrm>
            <a:off x="10561174" y="4534318"/>
            <a:ext cx="1484784" cy="1484784"/>
          </a:xfrm>
          <a:prstGeom prst="rect">
            <a:avLst/>
          </a:prstGeom>
        </p:spPr>
      </p:pic>
    </p:spTree>
    <p:extLst>
      <p:ext uri="{BB962C8B-B14F-4D97-AF65-F5344CB8AC3E}">
        <p14:creationId xmlns:p14="http://schemas.microsoft.com/office/powerpoint/2010/main" val="3142852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9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89820" y="206592"/>
            <a:ext cx="8928992" cy="648072"/>
          </a:xfrm>
        </p:spPr>
        <p:txBody>
          <a:bodyPr>
            <a:noAutofit/>
          </a:bodyPr>
          <a:lstStyle/>
          <a:p>
            <a:pPr algn="ctr"/>
            <a:r>
              <a:rPr lang="en-GB" sz="4800" dirty="0">
                <a:latin typeface="+mn-lt"/>
                <a:ea typeface="Tahoma"/>
                <a:cs typeface="Tahoma"/>
              </a:rPr>
              <a:t>Examples of inspiring work</a:t>
            </a:r>
            <a:endParaRPr lang="en-US" sz="4800" dirty="0">
              <a:latin typeface="+mn-lt"/>
            </a:endParaRPr>
          </a:p>
        </p:txBody>
      </p:sp>
      <p:pic>
        <p:nvPicPr>
          <p:cNvPr id="5" name="Picture 3" descr="Graphical user interface, website&#10;&#10;Description automatically generated">
            <a:extLst>
              <a:ext uri="{FF2B5EF4-FFF2-40B4-BE49-F238E27FC236}">
                <a16:creationId xmlns:a16="http://schemas.microsoft.com/office/drawing/2014/main" id="{90375DC5-2690-4C7E-AB51-32B2D9A0262A}"/>
              </a:ext>
            </a:extLst>
          </p:cNvPr>
          <p:cNvPicPr>
            <a:picLocks noChangeAspect="1"/>
          </p:cNvPicPr>
          <p:nvPr/>
        </p:nvPicPr>
        <p:blipFill>
          <a:blip r:embed="rId4"/>
          <a:stretch>
            <a:fillRect/>
          </a:stretch>
        </p:blipFill>
        <p:spPr>
          <a:xfrm>
            <a:off x="718476" y="1508241"/>
            <a:ext cx="5325782" cy="3378551"/>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28AC6F47-4B5B-AF45-8C42-D408399F7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011" y="937028"/>
            <a:ext cx="4286283" cy="5029057"/>
          </a:xfrm>
          <a:prstGeom prst="rect">
            <a:avLst/>
          </a:prstGeom>
        </p:spPr>
      </p:pic>
      <p:pic>
        <p:nvPicPr>
          <p:cNvPr id="7" name="Audio Recording 25 Nov 2021 at 17:04:44" descr="Audio Recording 25 Nov 2021 at 17:04:44">
            <a:hlinkClick r:id="" action="ppaction://media"/>
            <a:extLst>
              <a:ext uri="{FF2B5EF4-FFF2-40B4-BE49-F238E27FC236}">
                <a16:creationId xmlns:a16="http://schemas.microsoft.com/office/drawing/2014/main" id="{6F3D4925-7068-B64F-A046-3B5896CBCF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0047" y="2879290"/>
            <a:ext cx="1144532" cy="1144532"/>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77152" y1="65455" x2="74061" y2="38303"/>
                        <a14:foregroundMark x1="78667" y1="36606" x2="65636" y2="53636"/>
                        <a14:foregroundMark x1="85576" y1="51212" x2="72364" y2="69758"/>
                        <a14:foregroundMark x1="80485" y1="64364" x2="84788" y2="55758"/>
                        <a14:foregroundMark x1="83879" y1="42303" x2="54727" y2="43212"/>
                        <a14:foregroundMark x1="49212" y1="39515" x2="61939" y2="52727"/>
                        <a14:foregroundMark x1="56424" y1="66667" x2="56424" y2="45212"/>
                        <a14:foregroundMark x1="67636" y1="67758" x2="67030" y2="55333"/>
                        <a14:foregroundMark x1="48606" y1="67879" x2="53697" y2="57333"/>
                        <a14:foregroundMark x1="84606" y1="46727" x2="74061" y2="43212"/>
                        <a14:foregroundMark x1="58727" y1="67576" x2="61636" y2="57455"/>
                        <a14:foregroundMark x1="73455" y1="30364" x2="58303" y2="22970"/>
                        <a14:foregroundMark x1="50182" y1="23576" x2="34545" y2="31394"/>
                        <a14:foregroundMark x1="31152" y1="39515" x2="29758" y2="59030"/>
                        <a14:foregroundMark x1="25030" y1="51515" x2="29636" y2="43212"/>
                      </a14:backgroundRemoval>
                    </a14:imgEffect>
                  </a14:imgLayer>
                </a14:imgProps>
              </a:ext>
              <a:ext uri="{28A0092B-C50C-407E-A947-70E740481C1C}">
                <a14:useLocalDpi xmlns:a14="http://schemas.microsoft.com/office/drawing/2010/main" val="0"/>
              </a:ext>
            </a:extLst>
          </a:blip>
          <a:stretch>
            <a:fillRect/>
          </a:stretch>
        </p:blipFill>
        <p:spPr>
          <a:xfrm>
            <a:off x="10561174" y="4534318"/>
            <a:ext cx="1484784" cy="1484784"/>
          </a:xfrm>
          <a:prstGeom prst="rect">
            <a:avLst/>
          </a:prstGeom>
        </p:spPr>
      </p:pic>
    </p:spTree>
    <p:extLst>
      <p:ext uri="{BB962C8B-B14F-4D97-AF65-F5344CB8AC3E}">
        <p14:creationId xmlns:p14="http://schemas.microsoft.com/office/powerpoint/2010/main" val="20351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669000B03108498D2C9C137EC4DFDE" ma:contentTypeVersion="13" ma:contentTypeDescription="Create a new document." ma:contentTypeScope="" ma:versionID="0d92ea31e4c70b23db8290742addfb6f">
  <xsd:schema xmlns:xsd="http://www.w3.org/2001/XMLSchema" xmlns:xs="http://www.w3.org/2001/XMLSchema" xmlns:p="http://schemas.microsoft.com/office/2006/metadata/properties" xmlns:ns2="54f202f4-a064-4df0-b60b-31bbf74b27ab" xmlns:ns3="35601f1a-6eea-493e-90b6-dba9c6579183" targetNamespace="http://schemas.microsoft.com/office/2006/metadata/properties" ma:root="true" ma:fieldsID="d716f3add48e21eb767d3a2d7070ef8f" ns2:_="" ns3:_="">
    <xsd:import namespace="54f202f4-a064-4df0-b60b-31bbf74b27ab"/>
    <xsd:import namespace="35601f1a-6eea-493e-90b6-dba9c65791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f202f4-a064-4df0-b60b-31bbf74b27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601f1a-6eea-493e-90b6-dba9c657918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1683D-393F-4700-BF78-7FAF7AA34B62}">
  <ds:schemaRefs>
    <ds:schemaRef ds:uri="35601f1a-6eea-493e-90b6-dba9c6579183"/>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54f202f4-a064-4df0-b60b-31bbf74b27ab"/>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0F599C9A-BCB1-49CD-BB8A-02220D980C85}">
  <ds:schemaRefs>
    <ds:schemaRef ds:uri="http://schemas.microsoft.com/sharepoint/v3/contenttype/forms"/>
  </ds:schemaRefs>
</ds:datastoreItem>
</file>

<file path=customXml/itemProps3.xml><?xml version="1.0" encoding="utf-8"?>
<ds:datastoreItem xmlns:ds="http://schemas.openxmlformats.org/officeDocument/2006/customXml" ds:itemID="{03C6EEB4-6C62-4546-BBAF-49C701536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f202f4-a064-4df0-b60b-31bbf74b27ab"/>
    <ds:schemaRef ds:uri="35601f1a-6eea-493e-90b6-dba9c65791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582</Words>
  <Application>Microsoft Office PowerPoint</Application>
  <PresentationFormat>Widescreen</PresentationFormat>
  <Paragraphs>40</Paragraphs>
  <Slides>6</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Century Gothic</vt:lpstr>
      <vt:lpstr>Tahoma</vt:lpstr>
      <vt:lpstr>Times New Roman</vt:lpstr>
      <vt:lpstr>Office Theme</vt:lpstr>
      <vt:lpstr>PowerPoint Presentation</vt:lpstr>
      <vt:lpstr>PowerPoint Presentation</vt:lpstr>
      <vt:lpstr>PowerPoint Presentation</vt:lpstr>
      <vt:lpstr>Challenge </vt:lpstr>
      <vt:lpstr>What our students think…</vt:lpstr>
      <vt:lpstr>Examples of inspiring work</vt:lpstr>
    </vt:vector>
  </TitlesOfParts>
  <Company>Blessed Robert Sutton Catholic Voluntary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S Tredger</dc:creator>
  <cp:lastModifiedBy>Mrs S Milligan</cp:lastModifiedBy>
  <cp:revision>3</cp:revision>
  <dcterms:created xsi:type="dcterms:W3CDTF">2021-12-14T12:37:57Z</dcterms:created>
  <dcterms:modified xsi:type="dcterms:W3CDTF">2022-01-04T12:40:00Z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0x01010085669000B03108498D2C9C137EC4DFDE</vt:lpwstr>
  </property>
</Properties>
</file>