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5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5CB48F-43BF-45FE-9E55-620E17A1D363}"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225760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CB48F-43BF-45FE-9E55-620E17A1D363}"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24451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CB48F-43BF-45FE-9E55-620E17A1D363}"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11475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CB48F-43BF-45FE-9E55-620E17A1D363}"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79915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5CB48F-43BF-45FE-9E55-620E17A1D363}"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15234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5CB48F-43BF-45FE-9E55-620E17A1D363}"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424341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5CB48F-43BF-45FE-9E55-620E17A1D363}" type="datetimeFigureOut">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263038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5CB48F-43BF-45FE-9E55-620E17A1D363}" type="datetimeFigureOut">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393855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CB48F-43BF-45FE-9E55-620E17A1D363}"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412106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CB48F-43BF-45FE-9E55-620E17A1D363}"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33896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CB48F-43BF-45FE-9E55-620E17A1D363}"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1F6FD-584B-4C91-9426-E96E0B7FDA50}" type="slidenum">
              <a:rPr lang="en-GB" smtClean="0"/>
              <a:t>‹#›</a:t>
            </a:fld>
            <a:endParaRPr lang="en-GB"/>
          </a:p>
        </p:txBody>
      </p:sp>
    </p:spTree>
    <p:extLst>
      <p:ext uri="{BB962C8B-B14F-4D97-AF65-F5344CB8AC3E}">
        <p14:creationId xmlns:p14="http://schemas.microsoft.com/office/powerpoint/2010/main" val="239456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CB48F-43BF-45FE-9E55-620E17A1D363}" type="datetimeFigureOut">
              <a:rPr lang="en-GB" smtClean="0"/>
              <a:t>14/12/2021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1F6FD-584B-4C91-9426-E96E0B7FDA50}" type="slidenum">
              <a:rPr lang="en-GB" smtClean="0"/>
              <a:t>‹#›</a:t>
            </a:fld>
            <a:endParaRPr lang="en-GB"/>
          </a:p>
        </p:txBody>
      </p:sp>
    </p:spTree>
    <p:extLst>
      <p:ext uri="{BB962C8B-B14F-4D97-AF65-F5344CB8AC3E}">
        <p14:creationId xmlns:p14="http://schemas.microsoft.com/office/powerpoint/2010/main" val="143411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26852" y="-134257"/>
            <a:ext cx="8928992" cy="13549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kern="12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n-US" sz="8000" b="1" dirty="0" smtClean="0">
                <a:solidFill>
                  <a:schemeClr val="tx1"/>
                </a:solidFill>
                <a:latin typeface="+mn-lt"/>
                <a:ea typeface="Verdana" panose="020B0604030504040204" pitchFamily="34" charset="0"/>
              </a:rPr>
              <a:t>English</a:t>
            </a:r>
            <a:r>
              <a:rPr lang="en-US" sz="11500" b="1" dirty="0" smtClean="0">
                <a:solidFill>
                  <a:schemeClr val="tx1"/>
                </a:solidFill>
                <a:latin typeface="Verdana" panose="020B0604030504040204" pitchFamily="34" charset="0"/>
                <a:ea typeface="Verdana" panose="020B0604030504040204" pitchFamily="34" charset="0"/>
              </a:rPr>
              <a:t> </a:t>
            </a:r>
            <a:endParaRPr lang="en-GB" sz="11500" b="1" dirty="0">
              <a:solidFill>
                <a:schemeClr val="tx1"/>
              </a:solidFill>
              <a:latin typeface="Verdana" panose="020B0604030504040204" pitchFamily="34" charset="0"/>
              <a:ea typeface="Verdana" panose="020B0604030504040204" pitchFamily="34" charset="0"/>
            </a:endParaRPr>
          </a:p>
        </p:txBody>
      </p:sp>
      <p:sp>
        <p:nvSpPr>
          <p:cNvPr id="11" name="TextBox 10"/>
          <p:cNvSpPr txBox="1"/>
          <p:nvPr/>
        </p:nvSpPr>
        <p:spPr>
          <a:xfrm>
            <a:off x="470262" y="1529730"/>
            <a:ext cx="5656217"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b="1" u="sng" dirty="0" smtClean="0"/>
              <a:t>AQA GCSE English Literature</a:t>
            </a:r>
          </a:p>
          <a:p>
            <a:pPr algn="ctr">
              <a:lnSpc>
                <a:spcPct val="150000"/>
              </a:lnSpc>
            </a:pPr>
            <a:endParaRPr lang="en-US" sz="900" dirty="0"/>
          </a:p>
          <a:p>
            <a:pPr>
              <a:lnSpc>
                <a:spcPct val="150000"/>
              </a:lnSpc>
            </a:pPr>
            <a:r>
              <a:rPr lang="en-US" u="sng" dirty="0" smtClean="0"/>
              <a:t>You will study:</a:t>
            </a:r>
          </a:p>
          <a:p>
            <a:pPr marL="285750" indent="-285750">
              <a:lnSpc>
                <a:spcPct val="150000"/>
              </a:lnSpc>
              <a:buFont typeface="Arial" panose="020B0604020202020204" pitchFamily="34" charset="0"/>
              <a:buChar char="•"/>
            </a:pPr>
            <a:r>
              <a:rPr lang="en-US" dirty="0" smtClean="0"/>
              <a:t>A Modern Text (‘Blood Brothers’ or ‘Animal Farm’)</a:t>
            </a:r>
          </a:p>
          <a:p>
            <a:pPr marL="285750" indent="-285750">
              <a:lnSpc>
                <a:spcPct val="150000"/>
              </a:lnSpc>
              <a:buFont typeface="Arial" panose="020B0604020202020204" pitchFamily="34" charset="0"/>
              <a:buChar char="•"/>
            </a:pPr>
            <a:r>
              <a:rPr lang="en-US" dirty="0" smtClean="0"/>
              <a:t>A Shakespeare play (‘Romeo and Juliet’ or ‘Macbeth’)</a:t>
            </a:r>
          </a:p>
          <a:p>
            <a:pPr marL="285750" indent="-285750">
              <a:lnSpc>
                <a:spcPct val="150000"/>
              </a:lnSpc>
              <a:buFont typeface="Arial" panose="020B0604020202020204" pitchFamily="34" charset="0"/>
              <a:buChar char="•"/>
            </a:pPr>
            <a:r>
              <a:rPr lang="en-US" dirty="0" smtClean="0"/>
              <a:t>‘Jekyll and Hyde’</a:t>
            </a:r>
          </a:p>
          <a:p>
            <a:pPr marL="285750" indent="-285750">
              <a:lnSpc>
                <a:spcPct val="150000"/>
              </a:lnSpc>
              <a:buFont typeface="Arial" panose="020B0604020202020204" pitchFamily="34" charset="0"/>
              <a:buChar char="•"/>
            </a:pPr>
            <a:r>
              <a:rPr lang="en-US" dirty="0" smtClean="0"/>
              <a:t>15 Poems from the anthology ‘Power and Conflict’</a:t>
            </a:r>
            <a:endParaRPr lang="en-GB" dirty="0"/>
          </a:p>
        </p:txBody>
      </p:sp>
      <p:sp>
        <p:nvSpPr>
          <p:cNvPr id="12" name="TextBox 11"/>
          <p:cNvSpPr txBox="1"/>
          <p:nvPr/>
        </p:nvSpPr>
        <p:spPr>
          <a:xfrm>
            <a:off x="6305005" y="1527823"/>
            <a:ext cx="5656217"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b="1" u="sng" dirty="0" smtClean="0"/>
              <a:t>AQA GCSE English Language </a:t>
            </a:r>
          </a:p>
          <a:p>
            <a:pPr algn="ctr">
              <a:lnSpc>
                <a:spcPct val="150000"/>
              </a:lnSpc>
            </a:pPr>
            <a:endParaRPr lang="en-US" sz="1050" dirty="0"/>
          </a:p>
          <a:p>
            <a:pPr>
              <a:lnSpc>
                <a:spcPct val="150000"/>
              </a:lnSpc>
            </a:pPr>
            <a:r>
              <a:rPr lang="en-US" u="sng" dirty="0" smtClean="0"/>
              <a:t>You will study:</a:t>
            </a:r>
          </a:p>
          <a:p>
            <a:pPr marL="285750" indent="-285750">
              <a:lnSpc>
                <a:spcPct val="150000"/>
              </a:lnSpc>
              <a:buFont typeface="Arial" panose="020B0604020202020204" pitchFamily="34" charset="0"/>
              <a:buChar char="•"/>
            </a:pPr>
            <a:r>
              <a:rPr lang="en-US" dirty="0" smtClean="0"/>
              <a:t>Unseen Fiction writing </a:t>
            </a:r>
          </a:p>
          <a:p>
            <a:pPr marL="285750" indent="-285750">
              <a:lnSpc>
                <a:spcPct val="150000"/>
              </a:lnSpc>
              <a:buFont typeface="Arial" panose="020B0604020202020204" pitchFamily="34" charset="0"/>
              <a:buChar char="•"/>
            </a:pPr>
            <a:r>
              <a:rPr lang="en-US" dirty="0" smtClean="0"/>
              <a:t>Unseen non-fiction writing </a:t>
            </a:r>
          </a:p>
          <a:p>
            <a:pPr marL="285750" indent="-285750">
              <a:lnSpc>
                <a:spcPct val="150000"/>
              </a:lnSpc>
              <a:buFont typeface="Arial" panose="020B0604020202020204" pitchFamily="34" charset="0"/>
              <a:buChar char="•"/>
            </a:pPr>
            <a:r>
              <a:rPr lang="en-US" dirty="0" smtClean="0"/>
              <a:t>Descriptive writing </a:t>
            </a:r>
          </a:p>
          <a:p>
            <a:pPr marL="285750" indent="-285750">
              <a:lnSpc>
                <a:spcPct val="150000"/>
              </a:lnSpc>
              <a:buFont typeface="Arial" panose="020B0604020202020204" pitchFamily="34" charset="0"/>
              <a:buChar char="•"/>
            </a:pPr>
            <a:r>
              <a:rPr lang="en-US" dirty="0" smtClean="0"/>
              <a:t>Persuasive writing</a:t>
            </a:r>
            <a:endParaRPr lang="en-GB" dirty="0"/>
          </a:p>
        </p:txBody>
      </p:sp>
      <p:pic>
        <p:nvPicPr>
          <p:cNvPr id="13" name="Picture 12"/>
          <p:cNvPicPr>
            <a:picLocks noChangeAspect="1"/>
          </p:cNvPicPr>
          <p:nvPr/>
        </p:nvPicPr>
        <p:blipFill>
          <a:blip r:embed="rId2"/>
          <a:stretch>
            <a:fillRect/>
          </a:stretch>
        </p:blipFill>
        <p:spPr>
          <a:xfrm>
            <a:off x="550565" y="4591352"/>
            <a:ext cx="2722790" cy="1361395"/>
          </a:xfrm>
          <a:prstGeom prst="rect">
            <a:avLst/>
          </a:prstGeom>
          <a:ln w="12700">
            <a:solidFill>
              <a:schemeClr val="tx1"/>
            </a:solidFill>
          </a:ln>
        </p:spPr>
      </p:pic>
      <p:pic>
        <p:nvPicPr>
          <p:cNvPr id="14" name="Picture 13"/>
          <p:cNvPicPr>
            <a:picLocks noChangeAspect="1"/>
          </p:cNvPicPr>
          <p:nvPr/>
        </p:nvPicPr>
        <p:blipFill>
          <a:blip r:embed="rId3"/>
          <a:stretch>
            <a:fillRect/>
          </a:stretch>
        </p:blipFill>
        <p:spPr>
          <a:xfrm>
            <a:off x="3689918" y="4591352"/>
            <a:ext cx="1142048" cy="1684436"/>
          </a:xfrm>
          <a:prstGeom prst="rect">
            <a:avLst/>
          </a:prstGeom>
          <a:ln w="12700">
            <a:solidFill>
              <a:schemeClr val="tx1"/>
            </a:solidFill>
          </a:ln>
        </p:spPr>
      </p:pic>
      <p:pic>
        <p:nvPicPr>
          <p:cNvPr id="15" name="Picture 14"/>
          <p:cNvPicPr>
            <a:picLocks noChangeAspect="1"/>
          </p:cNvPicPr>
          <p:nvPr/>
        </p:nvPicPr>
        <p:blipFill>
          <a:blip r:embed="rId4"/>
          <a:stretch>
            <a:fillRect/>
          </a:stretch>
        </p:blipFill>
        <p:spPr>
          <a:xfrm>
            <a:off x="5307601" y="4591352"/>
            <a:ext cx="1637755" cy="1637755"/>
          </a:xfrm>
          <a:prstGeom prst="rect">
            <a:avLst/>
          </a:prstGeom>
          <a:ln w="12700">
            <a:solidFill>
              <a:schemeClr val="tx1"/>
            </a:solidFill>
          </a:ln>
        </p:spPr>
      </p:pic>
      <p:pic>
        <p:nvPicPr>
          <p:cNvPr id="16" name="Picture 15"/>
          <p:cNvPicPr>
            <a:picLocks noChangeAspect="1"/>
          </p:cNvPicPr>
          <p:nvPr/>
        </p:nvPicPr>
        <p:blipFill>
          <a:blip r:embed="rId5"/>
          <a:stretch>
            <a:fillRect/>
          </a:stretch>
        </p:blipFill>
        <p:spPr>
          <a:xfrm>
            <a:off x="9176748" y="4591352"/>
            <a:ext cx="1224907" cy="1997301"/>
          </a:xfrm>
          <a:prstGeom prst="rect">
            <a:avLst/>
          </a:prstGeom>
          <a:ln w="12700">
            <a:solidFill>
              <a:schemeClr val="tx1"/>
            </a:solidFill>
          </a:ln>
        </p:spPr>
      </p:pic>
      <p:pic>
        <p:nvPicPr>
          <p:cNvPr id="17" name="Picture 16"/>
          <p:cNvPicPr>
            <a:picLocks noChangeAspect="1"/>
          </p:cNvPicPr>
          <p:nvPr/>
        </p:nvPicPr>
        <p:blipFill>
          <a:blip r:embed="rId6"/>
          <a:stretch>
            <a:fillRect/>
          </a:stretch>
        </p:blipFill>
        <p:spPr>
          <a:xfrm>
            <a:off x="7345574" y="4390145"/>
            <a:ext cx="1496515" cy="2309437"/>
          </a:xfrm>
          <a:prstGeom prst="rect">
            <a:avLst/>
          </a:prstGeom>
          <a:ln w="12700">
            <a:solidFill>
              <a:schemeClr val="tx1"/>
            </a:solidFill>
          </a:ln>
        </p:spPr>
      </p:pic>
    </p:spTree>
    <p:extLst>
      <p:ext uri="{BB962C8B-B14F-4D97-AF65-F5344CB8AC3E}">
        <p14:creationId xmlns:p14="http://schemas.microsoft.com/office/powerpoint/2010/main" val="351493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19672" y="247233"/>
            <a:ext cx="8928992"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mn-lt"/>
                <a:ea typeface="Verdana" panose="020B0604030504040204" pitchFamily="34" charset="0"/>
              </a:rPr>
              <a:t>Our Inspiring Curriculum</a:t>
            </a:r>
            <a:endParaRPr lang="en-GB" sz="4000" dirty="0">
              <a:latin typeface="+mn-lt"/>
              <a:ea typeface="Verdana" panose="020B0604030504040204" pitchFamily="34" charset="0"/>
            </a:endParaRPr>
          </a:p>
        </p:txBody>
      </p:sp>
      <p:pic>
        <p:nvPicPr>
          <p:cNvPr id="12" name="Picture 11"/>
          <p:cNvPicPr>
            <a:picLocks noChangeAspect="1"/>
          </p:cNvPicPr>
          <p:nvPr/>
        </p:nvPicPr>
        <p:blipFill rotWithShape="1">
          <a:blip r:embed="rId2"/>
          <a:srcRect l="4553" t="22947" r="52075" b="10983"/>
          <a:stretch/>
        </p:blipFill>
        <p:spPr>
          <a:xfrm>
            <a:off x="476250" y="1311029"/>
            <a:ext cx="5357541" cy="4588635"/>
          </a:xfrm>
          <a:prstGeom prst="rect">
            <a:avLst/>
          </a:prstGeom>
          <a:ln w="12700">
            <a:solidFill>
              <a:schemeClr val="tx1"/>
            </a:solidFill>
          </a:ln>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2675" t="28999" r="38188" b="24100"/>
          <a:stretch>
            <a:fillRect/>
          </a:stretch>
        </p:blipFill>
        <p:spPr bwMode="auto">
          <a:xfrm>
            <a:off x="0" y="0"/>
            <a:ext cx="4762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20488" b="21053"/>
          <a:stretch>
            <a:fillRect/>
          </a:stretch>
        </p:blipFill>
        <p:spPr bwMode="auto">
          <a:xfrm>
            <a:off x="0" y="0"/>
            <a:ext cx="4667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t="22180" b="21617"/>
          <a:stretch>
            <a:fillRect/>
          </a:stretch>
        </p:blipFill>
        <p:spPr bwMode="auto">
          <a:xfrm>
            <a:off x="0" y="0"/>
            <a:ext cx="4667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t="19835" b="21654"/>
          <a:stretch>
            <a:fillRect/>
          </a:stretch>
        </p:blipFill>
        <p:spPr bwMode="auto">
          <a:xfrm>
            <a:off x="0" y="0"/>
            <a:ext cx="4667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1926" y="968618"/>
            <a:ext cx="3724815" cy="5273458"/>
          </a:xfrm>
          <a:prstGeom prst="rect">
            <a:avLst/>
          </a:prstGeom>
        </p:spPr>
      </p:pic>
    </p:spTree>
    <p:extLst>
      <p:ext uri="{BB962C8B-B14F-4D97-AF65-F5344CB8AC3E}">
        <p14:creationId xmlns:p14="http://schemas.microsoft.com/office/powerpoint/2010/main" val="195992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p:cNvSpPr>
          <p:nvPr/>
        </p:nvSpPr>
        <p:spPr>
          <a:xfrm>
            <a:off x="147099" y="1240971"/>
            <a:ext cx="11874137" cy="4561313"/>
          </a:xfrm>
          <a:prstGeom prst="roundRect">
            <a:avLst>
              <a:gd name="adj" fmla="val 58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50" dirty="0">
                <a:solidFill>
                  <a:schemeClr val="tx1"/>
                </a:solidFill>
                <a:latin typeface="Arial" panose="020B0604020202020204" pitchFamily="34" charset="0"/>
                <a:cs typeface="Arial" panose="020B0604020202020204" pitchFamily="34" charset="0"/>
              </a:rPr>
              <a:t>In Year 10 study, students begin by studying a Modern Text (Literature Paper 2 Section A) (‘Blood Brothers’ or ‘Animal Farm’). The teacher, using knowledge of the class’ ability and interest, decides on the text chosen for each group. This way we can ensure that students are studying texts that are accessible to them, and offer them opportunities to engage fully with the text. </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We start GCSE study with this element of the Literature exam to help students settle into the new curriculum, as they have previously studied modern texts at KS3. The demands of the exam for this text are challenging – this is the only literature question whereby students do not have a copy of the text, therefore, starting the two year course with this allows students maximum opportunity to revise and hone their skills in assessments in Year 10 and Year 11. </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After the Modern </a:t>
            </a:r>
            <a:r>
              <a:rPr lang="en-US" sz="1050" dirty="0" smtClean="0">
                <a:solidFill>
                  <a:schemeClr val="tx1"/>
                </a:solidFill>
                <a:latin typeface="Arial" panose="020B0604020202020204" pitchFamily="34" charset="0"/>
                <a:cs typeface="Arial" panose="020B0604020202020204" pitchFamily="34" charset="0"/>
              </a:rPr>
              <a:t>Text, students study the </a:t>
            </a:r>
            <a:r>
              <a:rPr lang="en-US" sz="1050" dirty="0">
                <a:solidFill>
                  <a:schemeClr val="tx1"/>
                </a:solidFill>
                <a:latin typeface="Arial" panose="020B0604020202020204" pitchFamily="34" charset="0"/>
                <a:cs typeface="Arial" panose="020B0604020202020204" pitchFamily="34" charset="0"/>
              </a:rPr>
              <a:t>19th century text ‘Jekyll and Hyde’ (Literature Paper 1 Section B). By this stage in their academic career, students should be increasingly confident and proficient at reading texts, and their understanding of Victorian society is well honed from KS3 study</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For the Language curriculum, lessons in Year 10 focus on the first paper, which is fiction comprehension and creative writing. </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Year 11 begins with the study of </a:t>
            </a:r>
            <a:r>
              <a:rPr lang="en-US" sz="1050" dirty="0" smtClean="0">
                <a:solidFill>
                  <a:schemeClr val="tx1"/>
                </a:solidFill>
                <a:latin typeface="Arial" panose="020B0604020202020204" pitchFamily="34" charset="0"/>
                <a:cs typeface="Arial" panose="020B0604020202020204" pitchFamily="34" charset="0"/>
              </a:rPr>
              <a:t>the Shakespeare </a:t>
            </a:r>
            <a:r>
              <a:rPr lang="en-US" sz="1050" dirty="0">
                <a:solidFill>
                  <a:schemeClr val="tx1"/>
                </a:solidFill>
                <a:latin typeface="Arial" panose="020B0604020202020204" pitchFamily="34" charset="0"/>
                <a:cs typeface="Arial" panose="020B0604020202020204" pitchFamily="34" charset="0"/>
              </a:rPr>
              <a:t>element of the Literature course (Literature Paper 1 Section A). Classes either study ‘Macbeth’ or ‘Romeo and Juliet’, depending on their ability. </a:t>
            </a:r>
            <a:r>
              <a:rPr lang="en-US" sz="1050" dirty="0" smtClean="0">
                <a:solidFill>
                  <a:schemeClr val="tx1"/>
                </a:solidFill>
                <a:latin typeface="Arial" panose="020B0604020202020204" pitchFamily="34" charset="0"/>
                <a:cs typeface="Arial" panose="020B0604020202020204" pitchFamily="34" charset="0"/>
              </a:rPr>
              <a:t>Using the longest </a:t>
            </a:r>
            <a:r>
              <a:rPr lang="en-US" sz="1050" dirty="0">
                <a:solidFill>
                  <a:schemeClr val="tx1"/>
                </a:solidFill>
                <a:latin typeface="Arial" panose="020B0604020202020204" pitchFamily="34" charset="0"/>
                <a:cs typeface="Arial" panose="020B0604020202020204" pitchFamily="34" charset="0"/>
              </a:rPr>
              <a:t>two </a:t>
            </a:r>
            <a:r>
              <a:rPr lang="en-US" sz="1050" dirty="0" smtClean="0">
                <a:solidFill>
                  <a:schemeClr val="tx1"/>
                </a:solidFill>
                <a:latin typeface="Arial" panose="020B0604020202020204" pitchFamily="34" charset="0"/>
                <a:cs typeface="Arial" panose="020B0604020202020204" pitchFamily="34" charset="0"/>
              </a:rPr>
              <a:t>half terms </a:t>
            </a:r>
            <a:r>
              <a:rPr lang="en-US" sz="1050" dirty="0">
                <a:solidFill>
                  <a:schemeClr val="tx1"/>
                </a:solidFill>
                <a:latin typeface="Arial" panose="020B0604020202020204" pitchFamily="34" charset="0"/>
                <a:cs typeface="Arial" panose="020B0604020202020204" pitchFamily="34" charset="0"/>
              </a:rPr>
              <a:t>of the school year allows for teaching to be thorough and learning to be effectively secured, helping students to grasp the plot and key ideas. Students often find this aspect of the curriculum difficult, and therefore much time is dedicated to ensuring a strong grasp on the text is established</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Finally students study the 15 poems in the ‘Power and Conflict’ anthology (Literature Paper 2 Section B), while developing skills for Unseen Poetry (Literature Paper 2 Section C). The poems are taught in a sequence that allows links to be drawn between each, and therefore allow students to develop their skills of comparison through the journey of learning. The teaching of comparison in Literature marries well at this point with the comparison skills established through the study of Language Paper 2, which is an exam based on comparing two sources.  </a:t>
            </a:r>
          </a:p>
          <a:p>
            <a:endParaRPr lang="en-US" sz="1050" dirty="0">
              <a:solidFill>
                <a:schemeClr val="tx1"/>
              </a:solidFill>
              <a:latin typeface="Arial" panose="020B0604020202020204" pitchFamily="34" charset="0"/>
              <a:cs typeface="Arial" panose="020B0604020202020204" pitchFamily="34" charset="0"/>
            </a:endParaRPr>
          </a:p>
          <a:p>
            <a:r>
              <a:rPr lang="en-US" sz="1050" dirty="0">
                <a:solidFill>
                  <a:schemeClr val="tx1"/>
                </a:solidFill>
                <a:latin typeface="Arial" panose="020B0604020202020204" pitchFamily="34" charset="0"/>
                <a:cs typeface="Arial" panose="020B0604020202020204" pitchFamily="34" charset="0"/>
              </a:rPr>
              <a:t>For the Language curriculum, lessons in Year 11 focus on the Language Paper 2, which is comparison non-fiction comprehension and persuasive writing. </a:t>
            </a:r>
            <a:endParaRPr lang="en-US" sz="1050" dirty="0" smtClean="0">
              <a:solidFill>
                <a:schemeClr val="tx1"/>
              </a:solidFill>
              <a:latin typeface="Arial" panose="020B0604020202020204" pitchFamily="34" charset="0"/>
              <a:cs typeface="Arial" panose="020B0604020202020204" pitchFamily="34" charset="0"/>
            </a:endParaRPr>
          </a:p>
          <a:p>
            <a:endParaRPr lang="en-US" sz="1050" dirty="0" smtClean="0">
              <a:solidFill>
                <a:schemeClr val="tx1"/>
              </a:solidFill>
              <a:latin typeface="Arial" panose="020B0604020202020204" pitchFamily="34" charset="0"/>
              <a:cs typeface="Arial" panose="020B0604020202020204" pitchFamily="34" charset="0"/>
            </a:endParaRPr>
          </a:p>
          <a:p>
            <a:r>
              <a:rPr lang="en-US" sz="1050" b="1" u="sng" dirty="0" smtClean="0">
                <a:solidFill>
                  <a:schemeClr val="tx1"/>
                </a:solidFill>
                <a:latin typeface="Arial" panose="020B0604020202020204" pitchFamily="34" charset="0"/>
                <a:cs typeface="Arial" panose="020B0604020202020204" pitchFamily="34" charset="0"/>
              </a:rPr>
              <a:t>Assessments</a:t>
            </a:r>
            <a:endParaRPr lang="en-US" sz="1050" b="1" u="sng" dirty="0">
              <a:solidFill>
                <a:schemeClr val="tx1"/>
              </a:solidFill>
              <a:latin typeface="Arial" panose="020B0604020202020204" pitchFamily="34" charset="0"/>
              <a:cs typeface="Arial" panose="020B0604020202020204" pitchFamily="34" charset="0"/>
            </a:endParaRPr>
          </a:p>
          <a:p>
            <a:r>
              <a:rPr lang="en-US" sz="1050" dirty="0" smtClean="0">
                <a:solidFill>
                  <a:schemeClr val="tx1"/>
                </a:solidFill>
                <a:latin typeface="Arial" panose="020B0604020202020204" pitchFamily="34" charset="0"/>
                <a:cs typeface="Arial" panose="020B0604020202020204" pitchFamily="34" charset="0"/>
              </a:rPr>
              <a:t>• Students </a:t>
            </a:r>
            <a:r>
              <a:rPr lang="en-US" sz="1050" dirty="0">
                <a:solidFill>
                  <a:schemeClr val="tx1"/>
                </a:solidFill>
                <a:latin typeface="Arial" panose="020B0604020202020204" pitchFamily="34" charset="0"/>
                <a:cs typeface="Arial" panose="020B0604020202020204" pitchFamily="34" charset="0"/>
              </a:rPr>
              <a:t>are assessed at 3 points in each year of GCSE study, in line with SPC deadlines. </a:t>
            </a:r>
          </a:p>
          <a:p>
            <a:r>
              <a:rPr lang="en-US" sz="1050" dirty="0" smtClean="0">
                <a:solidFill>
                  <a:schemeClr val="tx1"/>
                </a:solidFill>
                <a:latin typeface="Arial" panose="020B0604020202020204" pitchFamily="34" charset="0"/>
                <a:cs typeface="Arial" panose="020B0604020202020204" pitchFamily="34" charset="0"/>
              </a:rPr>
              <a:t>• All </a:t>
            </a:r>
            <a:r>
              <a:rPr lang="en-US" sz="1050" dirty="0">
                <a:solidFill>
                  <a:schemeClr val="tx1"/>
                </a:solidFill>
                <a:latin typeface="Arial" panose="020B0604020202020204" pitchFamily="34" charset="0"/>
                <a:cs typeface="Arial" panose="020B0604020202020204" pitchFamily="34" charset="0"/>
              </a:rPr>
              <a:t>assessments are in the style of the exam, and are conducted in exam conditions. </a:t>
            </a:r>
          </a:p>
          <a:p>
            <a:r>
              <a:rPr lang="en-US" sz="1050" dirty="0" smtClean="0">
                <a:solidFill>
                  <a:schemeClr val="tx1"/>
                </a:solidFill>
                <a:latin typeface="Arial" panose="020B0604020202020204" pitchFamily="34" charset="0"/>
                <a:cs typeface="Arial" panose="020B0604020202020204" pitchFamily="34" charset="0"/>
              </a:rPr>
              <a:t>• Testing </a:t>
            </a:r>
            <a:r>
              <a:rPr lang="en-US" sz="1050" dirty="0">
                <a:solidFill>
                  <a:schemeClr val="tx1"/>
                </a:solidFill>
                <a:latin typeface="Arial" panose="020B0604020202020204" pitchFamily="34" charset="0"/>
                <a:cs typeface="Arial" panose="020B0604020202020204" pitchFamily="34" charset="0"/>
              </a:rPr>
              <a:t>is cumulative over time, with each SPC revisiting previous texts. </a:t>
            </a:r>
          </a:p>
          <a:p>
            <a:r>
              <a:rPr lang="en-US" sz="1050" dirty="0" smtClean="0">
                <a:solidFill>
                  <a:schemeClr val="tx1"/>
                </a:solidFill>
                <a:latin typeface="Arial" panose="020B0604020202020204" pitchFamily="34" charset="0"/>
                <a:cs typeface="Arial" panose="020B0604020202020204" pitchFamily="34" charset="0"/>
              </a:rPr>
              <a:t>• Regular </a:t>
            </a:r>
            <a:r>
              <a:rPr lang="en-US" sz="1050" dirty="0">
                <a:solidFill>
                  <a:schemeClr val="tx1"/>
                </a:solidFill>
                <a:latin typeface="Arial" panose="020B0604020202020204" pitchFamily="34" charset="0"/>
                <a:cs typeface="Arial" panose="020B0604020202020204" pitchFamily="34" charset="0"/>
              </a:rPr>
              <a:t>marking of students’ books ensures teachers track progress within lessons</a:t>
            </a:r>
          </a:p>
          <a:p>
            <a:endParaRPr lang="en-US" sz="1100" dirty="0">
              <a:solidFill>
                <a:schemeClr val="tx1"/>
              </a:solidFill>
            </a:endParaRPr>
          </a:p>
        </p:txBody>
      </p:sp>
      <p:sp>
        <p:nvSpPr>
          <p:cNvPr id="8" name="Title 1"/>
          <p:cNvSpPr txBox="1">
            <a:spLocks/>
          </p:cNvSpPr>
          <p:nvPr/>
        </p:nvSpPr>
        <p:spPr>
          <a:xfrm>
            <a:off x="1619672" y="247233"/>
            <a:ext cx="8928992"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mn-lt"/>
                <a:ea typeface="Verdana" panose="020B0604030504040204" pitchFamily="34" charset="0"/>
              </a:rPr>
              <a:t>Our Inspiring Curriculum</a:t>
            </a:r>
            <a:endParaRPr lang="en-GB" sz="4000" dirty="0">
              <a:latin typeface="+mn-lt"/>
              <a:ea typeface="Verdana" panose="020B0604030504040204" pitchFamily="34" charset="0"/>
            </a:endParaRPr>
          </a:p>
        </p:txBody>
      </p:sp>
    </p:spTree>
    <p:extLst>
      <p:ext uri="{BB962C8B-B14F-4D97-AF65-F5344CB8AC3E}">
        <p14:creationId xmlns:p14="http://schemas.microsoft.com/office/powerpoint/2010/main" val="2894231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68652" y="249464"/>
            <a:ext cx="8928992"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mn-lt"/>
                <a:ea typeface="Verdana" panose="020B0604030504040204" pitchFamily="34" charset="0"/>
              </a:rPr>
              <a:t>Challenge and Enrichment</a:t>
            </a:r>
            <a:endParaRPr lang="en-GB" sz="4000" dirty="0">
              <a:latin typeface="+mn-lt"/>
              <a:ea typeface="Verdan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534" y="3755691"/>
            <a:ext cx="2844614" cy="2844614"/>
          </a:xfrm>
          <a:prstGeom prst="rect">
            <a:avLst/>
          </a:prstGeom>
        </p:spPr>
      </p:pic>
      <p:pic>
        <p:nvPicPr>
          <p:cNvPr id="10" name="Picture 9"/>
          <p:cNvPicPr>
            <a:picLocks noChangeAspect="1"/>
          </p:cNvPicPr>
          <p:nvPr/>
        </p:nvPicPr>
        <p:blipFill rotWithShape="1">
          <a:blip r:embed="rId3"/>
          <a:srcRect l="37685" t="27947" r="4787" b="12232"/>
          <a:stretch/>
        </p:blipFill>
        <p:spPr>
          <a:xfrm>
            <a:off x="235131" y="1371600"/>
            <a:ext cx="7485017" cy="4376058"/>
          </a:xfrm>
          <a:prstGeom prst="rect">
            <a:avLst/>
          </a:prstGeom>
          <a:ln w="12700">
            <a:solidFill>
              <a:schemeClr val="tx1"/>
            </a:solidFill>
          </a:ln>
        </p:spPr>
      </p:pic>
      <p:sp>
        <p:nvSpPr>
          <p:cNvPr id="11" name="TextBox 10"/>
          <p:cNvSpPr txBox="1"/>
          <p:nvPr/>
        </p:nvSpPr>
        <p:spPr>
          <a:xfrm>
            <a:off x="7981406" y="992777"/>
            <a:ext cx="3749040"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Enrichment opportunities</a:t>
            </a:r>
          </a:p>
          <a:p>
            <a:endParaRPr lang="en-US" b="1" u="sng" dirty="0" smtClean="0"/>
          </a:p>
          <a:p>
            <a:pPr marL="285750" indent="-285750">
              <a:buFont typeface="Arial" panose="020B0604020202020204" pitchFamily="34" charset="0"/>
              <a:buChar char="•"/>
            </a:pPr>
            <a:r>
              <a:rPr lang="en-US" dirty="0" smtClean="0"/>
              <a:t>Theatre visits to see the plays studied in performance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Author visits for creative writing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KS4 Book Club </a:t>
            </a:r>
          </a:p>
          <a:p>
            <a:pPr marL="285750" indent="-285750">
              <a:buFont typeface="Arial" panose="020B0604020202020204" pitchFamily="34" charset="0"/>
              <a:buChar char="•"/>
            </a:pPr>
            <a:endParaRPr lang="en-US" dirty="0">
              <a:noFill/>
            </a:endParaRPr>
          </a:p>
          <a:p>
            <a:pPr marL="285750" indent="-285750">
              <a:buFont typeface="Arial" panose="020B0604020202020204" pitchFamily="34" charset="0"/>
              <a:buChar char="•"/>
            </a:pPr>
            <a:r>
              <a:rPr lang="en-US" dirty="0" smtClean="0"/>
              <a:t>Literacy Ambassadors </a:t>
            </a:r>
            <a:endParaRPr lang="en-GB" dirty="0"/>
          </a:p>
        </p:txBody>
      </p:sp>
    </p:spTree>
    <p:extLst>
      <p:ext uri="{BB962C8B-B14F-4D97-AF65-F5344CB8AC3E}">
        <p14:creationId xmlns:p14="http://schemas.microsoft.com/office/powerpoint/2010/main" val="193734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669000B03108498D2C9C137EC4DFDE" ma:contentTypeVersion="13" ma:contentTypeDescription="Create a new document." ma:contentTypeScope="" ma:versionID="0d92ea31e4c70b23db8290742addfb6f">
  <xsd:schema xmlns:xsd="http://www.w3.org/2001/XMLSchema" xmlns:xs="http://www.w3.org/2001/XMLSchema" xmlns:p="http://schemas.microsoft.com/office/2006/metadata/properties" xmlns:ns2="54f202f4-a064-4df0-b60b-31bbf74b27ab" xmlns:ns3="35601f1a-6eea-493e-90b6-dba9c6579183" targetNamespace="http://schemas.microsoft.com/office/2006/metadata/properties" ma:root="true" ma:fieldsID="d716f3add48e21eb767d3a2d7070ef8f" ns2:_="" ns3:_="">
    <xsd:import namespace="54f202f4-a064-4df0-b60b-31bbf74b27ab"/>
    <xsd:import namespace="35601f1a-6eea-493e-90b6-dba9c65791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202f4-a064-4df0-b60b-31bbf74b2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01f1a-6eea-493e-90b6-dba9c65791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AC947-8F70-4F03-AE7A-7D3A4A00568D}">
  <ds:schemaRefs>
    <ds:schemaRef ds:uri="http://schemas.microsoft.com/sharepoint/v3/contenttype/forms"/>
  </ds:schemaRefs>
</ds:datastoreItem>
</file>

<file path=customXml/itemProps2.xml><?xml version="1.0" encoding="utf-8"?>
<ds:datastoreItem xmlns:ds="http://schemas.openxmlformats.org/officeDocument/2006/customXml" ds:itemID="{9B501FEC-1021-432F-B3D5-3F75DCA827C8}">
  <ds:schemaRefs>
    <ds:schemaRef ds:uri="http://purl.org/dc/terms/"/>
    <ds:schemaRef ds:uri="925f8f48-8928-4c61-aeec-ec2d33b9108c"/>
    <ds:schemaRef ds:uri="http://schemas.microsoft.com/office/2006/documentManagement/types"/>
    <ds:schemaRef ds:uri="http://schemas.microsoft.com/office/infopath/2007/PartnerControls"/>
    <ds:schemaRef ds:uri="http://purl.org/dc/elements/1.1/"/>
    <ds:schemaRef ds:uri="http://schemas.microsoft.com/office/2006/metadata/properties"/>
    <ds:schemaRef ds:uri="3cdd8099-4416-47ce-bd1e-12c230af110a"/>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F051993-1629-40D5-BA45-59BDA6E08751}"/>
</file>

<file path=docProps/app.xml><?xml version="1.0" encoding="utf-8"?>
<Properties xmlns="http://schemas.openxmlformats.org/officeDocument/2006/extended-properties" xmlns:vt="http://schemas.openxmlformats.org/officeDocument/2006/docPropsVTypes">
  <TotalTime>123</TotalTime>
  <Words>624</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Tahoma</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 Arrowsmith</dc:creator>
  <cp:lastModifiedBy>Mrs S Milligan</cp:lastModifiedBy>
  <cp:revision>12</cp:revision>
  <dcterms:created xsi:type="dcterms:W3CDTF">2021-02-10T15:30:53Z</dcterms:created>
  <dcterms:modified xsi:type="dcterms:W3CDTF">2021-12-14T13:24:47Z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0x01010085669000B03108498D2C9C137EC4DFDE</vt:lpwstr>
  </property>
</Properties>
</file>